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5"/>
  </p:notesMasterIdLst>
  <p:sldIdLst>
    <p:sldId id="281" r:id="rId5"/>
    <p:sldId id="303" r:id="rId6"/>
    <p:sldId id="295" r:id="rId7"/>
    <p:sldId id="293" r:id="rId8"/>
    <p:sldId id="305" r:id="rId9"/>
    <p:sldId id="307" r:id="rId10"/>
    <p:sldId id="308" r:id="rId11"/>
    <p:sldId id="310" r:id="rId12"/>
    <p:sldId id="311" r:id="rId13"/>
    <p:sldId id="30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wetha Moorthi" initials="SM" lastIdx="1" clrIdx="0">
    <p:extLst>
      <p:ext uri="{19B8F6BF-5375-455C-9EA6-DF929625EA0E}">
        <p15:presenceInfo xmlns:p15="http://schemas.microsoft.com/office/powerpoint/2012/main" userId="Swetha Moorth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94D2E-832E-4454-88B1-C6C215C9E55C}" type="datetimeFigureOut">
              <a:rPr lang="en-US" smtClean="0"/>
              <a:t>4/12/2023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0A0A09-6FA2-432A-878F-290AC51C72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936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6/6/2019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6/6/2019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mdb/tmdb-movie-metadata?select=tmdb_5000_movies.csv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tmdb/tmdb-movie-metadata?select=tmdb_5000_movies.csv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4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6" name="Picture 5" descr="purple tinted chalkboard">
            <a:extLst>
              <a:ext uri="{FF2B5EF4-FFF2-40B4-BE49-F238E27FC236}">
                <a16:creationId xmlns:a16="http://schemas.microsoft.com/office/drawing/2014/main" id="{12751E25-7490-4E9F-B6B6-99147D39E6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r="-1" b="21257"/>
          <a:stretch/>
        </p:blipFill>
        <p:spPr>
          <a:xfrm>
            <a:off x="474133" y="474133"/>
            <a:ext cx="11243734" cy="5909733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B1457-35E0-409B-98CD-F11D19CA6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567" y="1795753"/>
            <a:ext cx="8827245" cy="196767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EDA TMDB 5000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BDD245-17CD-4FBE-A9CF-AC997273DF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2297" y="5436524"/>
            <a:ext cx="3265515" cy="493222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Muthukumar Kadhirvel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83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200" dirty="0"/>
              <a:t>Conclusion &amp; References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104008"/>
            <a:ext cx="11203620" cy="47539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We tried to find the relationship between budget and revenue of the top five thousand movies</a:t>
            </a:r>
          </a:p>
          <a:p>
            <a:pPr>
              <a:lnSpc>
                <a:spcPct val="120000"/>
              </a:lnSpc>
            </a:pPr>
            <a:r>
              <a:rPr lang="en-US" dirty="0"/>
              <a:t>Based on EDA we can see there is a high correlation between budget and revenue. </a:t>
            </a:r>
          </a:p>
          <a:p>
            <a:pPr>
              <a:lnSpc>
                <a:spcPct val="120000"/>
              </a:lnSpc>
            </a:pPr>
            <a:r>
              <a:rPr lang="en-US" dirty="0"/>
              <a:t>Using the PMF we can see that budget for English movies are higher than Non-English movies</a:t>
            </a:r>
          </a:p>
          <a:p>
            <a:pPr>
              <a:lnSpc>
                <a:spcPct val="120000"/>
              </a:lnSpc>
            </a:pPr>
            <a:r>
              <a:rPr lang="en-US" dirty="0"/>
              <a:t>Using the CDF, we can see 90% of the movies have a budget of less than one hundred million.</a:t>
            </a:r>
          </a:p>
          <a:p>
            <a:pPr>
              <a:lnSpc>
                <a:spcPct val="120000"/>
              </a:lnSpc>
            </a:pPr>
            <a:r>
              <a:rPr lang="en-US" dirty="0"/>
              <a:t>Scatter Plots shows us a clear relationship between Budget and revenue which is also confirmed by the Percentile Plots.</a:t>
            </a:r>
          </a:p>
          <a:p>
            <a:pPr>
              <a:lnSpc>
                <a:spcPct val="120000"/>
              </a:lnSpc>
            </a:pPr>
            <a:r>
              <a:rPr lang="en-US" dirty="0"/>
              <a:t>Regression Analysis also shows a high degree of correlation between Budget and Revenue</a:t>
            </a:r>
          </a:p>
          <a:p>
            <a:pPr>
              <a:lnSpc>
                <a:spcPct val="120000"/>
              </a:lnSpc>
            </a:pPr>
            <a:r>
              <a:rPr lang="en-US" dirty="0">
                <a:hlinkClick r:id="rId2"/>
              </a:rPr>
              <a:t>https://www.kaggle.com/datasets/tmdb/tmdb-movie-metadata?select=tmdb_5000_movies.csv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84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Contents</a:t>
            </a:r>
            <a:endParaRPr lang="en-US" sz="3200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54928"/>
            <a:ext cx="11203620" cy="4270159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400" cap="non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/>
              <a:t>Dataset &amp;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cap="none" dirty="0"/>
              <a:t>Histogram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/>
              <a:t>Descriptive Characteristics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/>
              <a:t>Compare using PMF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/>
              <a:t>CDF &amp; </a:t>
            </a:r>
            <a:r>
              <a:rPr lang="en-US" sz="2400" cap="none" dirty="0"/>
              <a:t>Analytical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/>
              <a:t>Scatter Plots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cap="none" dirty="0"/>
              <a:t>Hypothesis Test &amp; Regression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/>
              <a:t>Conclusion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090091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cap="none" dirty="0"/>
              <a:t>Dataset &amp;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028" y="2246050"/>
            <a:ext cx="11203620" cy="435893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600" dirty="0"/>
              <a:t>We are using the TMDB 5000 Movie Dataset from Kaggle and this has various data about top 5000 movies.</a:t>
            </a:r>
          </a:p>
          <a:p>
            <a:pPr>
              <a:lnSpc>
                <a:spcPct val="120000"/>
              </a:lnSpc>
            </a:pPr>
            <a:r>
              <a:rPr lang="en-US" sz="1600" dirty="0">
                <a:hlinkClick r:id="rId2"/>
              </a:rPr>
              <a:t>https://www.kaggle.com/datasets/tmdb/tmdb-movie-metadata?select=tmdb_5000_movies.csv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600" dirty="0"/>
              <a:t>The variables we are using in our analysis are as below:</a:t>
            </a:r>
          </a:p>
          <a:p>
            <a:pPr lvl="1"/>
            <a:r>
              <a:rPr lang="en-US" sz="1400" dirty="0"/>
              <a:t>Title – Text - Title of the movie</a:t>
            </a:r>
          </a:p>
          <a:p>
            <a:pPr lvl="1"/>
            <a:r>
              <a:rPr lang="en-US" sz="1400" dirty="0"/>
              <a:t>Language – Text - Language of the movie</a:t>
            </a:r>
          </a:p>
          <a:p>
            <a:pPr lvl="1"/>
            <a:r>
              <a:rPr lang="en-US" sz="1400" dirty="0"/>
              <a:t>Release Date – Date in MM/DD/CCYY format - Release date of the movie</a:t>
            </a:r>
          </a:p>
          <a:p>
            <a:pPr lvl="1"/>
            <a:r>
              <a:rPr lang="en-US" sz="1400" dirty="0"/>
              <a:t>Budget – Integer – Budget in USD of the movie</a:t>
            </a:r>
          </a:p>
          <a:p>
            <a:pPr lvl="1"/>
            <a:r>
              <a:rPr lang="en-US" sz="1400" dirty="0"/>
              <a:t>Revenue – Integer – Revenue in USD of the movie </a:t>
            </a:r>
          </a:p>
          <a:p>
            <a:pPr lvl="1"/>
            <a:r>
              <a:rPr lang="en-US" sz="1400" dirty="0"/>
              <a:t>Runtime – Integer – Total time in minutes of the movie</a:t>
            </a:r>
          </a:p>
          <a:p>
            <a:pPr lvl="1"/>
            <a:r>
              <a:rPr lang="en-US" sz="1400" dirty="0"/>
              <a:t>Popularity – Integer – Popularity Index of the movie</a:t>
            </a:r>
          </a:p>
          <a:p>
            <a:pPr lvl="1"/>
            <a:r>
              <a:rPr lang="en-US" sz="1400" dirty="0"/>
              <a:t>Rating – Integer – Rating of the movie out of 10</a:t>
            </a:r>
          </a:p>
          <a:p>
            <a:pPr lvl="1"/>
            <a:r>
              <a:rPr lang="en-US" sz="1400" dirty="0"/>
              <a:t>Vote Count – Integer – Number of votes for the movie</a:t>
            </a:r>
          </a:p>
          <a:p>
            <a:pPr lvl="1"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5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Histogram</a:t>
            </a:r>
            <a:endParaRPr lang="en-US" sz="3200" cap="none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674F8-B49E-4E36-A7B2-1D30ED109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04" y="2603499"/>
            <a:ext cx="2565091" cy="381675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/>
              <a:t>Although there are outliers in all the variables there were none that we could discard.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For example, we can see few movies have huge budget compared to the majority, but we cannot discard them as they are needed to help us in our analysis. </a:t>
            </a:r>
          </a:p>
          <a:p>
            <a:pPr>
              <a:lnSpc>
                <a:spcPct val="90000"/>
              </a:lnSpc>
            </a:pPr>
            <a:r>
              <a:rPr lang="en-US" sz="1400" dirty="0"/>
              <a:t>The other columns also have similar so-called outliers but something that we cannot discard.</a:t>
            </a:r>
          </a:p>
        </p:txBody>
      </p:sp>
      <p:pic>
        <p:nvPicPr>
          <p:cNvPr id="17" name="Picture 16" descr="Chart, histogram&#10;&#10;Description automatically generated">
            <a:extLst>
              <a:ext uri="{FF2B5EF4-FFF2-40B4-BE49-F238E27FC236}">
                <a16:creationId xmlns:a16="http://schemas.microsoft.com/office/drawing/2014/main" id="{6AAC9BAB-4C93-8F76-7AC6-C742AC06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012" y="2422098"/>
            <a:ext cx="2840580" cy="2065198"/>
          </a:xfrm>
          <a:prstGeom prst="rect">
            <a:avLst/>
          </a:prstGeom>
        </p:spPr>
      </p:pic>
      <p:pic>
        <p:nvPicPr>
          <p:cNvPr id="19" name="Picture 18" descr="Chart, histogram&#10;&#10;Description automatically generated">
            <a:extLst>
              <a:ext uri="{FF2B5EF4-FFF2-40B4-BE49-F238E27FC236}">
                <a16:creationId xmlns:a16="http://schemas.microsoft.com/office/drawing/2014/main" id="{BDBDBB0C-E97B-F942-2F9F-3DD69F0A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91" y="2422098"/>
            <a:ext cx="2840579" cy="2065198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BE9E294E-2794-8CCD-CE42-FA3320293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221" y="2422098"/>
            <a:ext cx="2840579" cy="1932765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286C7F0-63D0-9872-A78A-3B13C4FFC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882" y="4567212"/>
            <a:ext cx="2863710" cy="1984303"/>
          </a:xfrm>
          <a:prstGeom prst="rect">
            <a:avLst/>
          </a:prstGeom>
        </p:spPr>
      </p:pic>
      <p:pic>
        <p:nvPicPr>
          <p:cNvPr id="25" name="Picture 24" descr="Chart, histogram&#10;&#10;Description automatically generated">
            <a:extLst>
              <a:ext uri="{FF2B5EF4-FFF2-40B4-BE49-F238E27FC236}">
                <a16:creationId xmlns:a16="http://schemas.microsoft.com/office/drawing/2014/main" id="{20BB6669-CDC2-C29C-BB88-7E218E9FD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4557" y="4567212"/>
            <a:ext cx="2818613" cy="1984303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2324265E-CBF5-429E-BCBA-4400D190A8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9221" y="4591665"/>
            <a:ext cx="2818613" cy="192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3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Descriptive Characteristics</a:t>
            </a:r>
            <a:endParaRPr lang="en-US" sz="3100" cap="non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1ACD5E-57E2-79F5-2DCA-889A145D0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903" y="2603499"/>
            <a:ext cx="3132091" cy="845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CBA3B-CC91-35BF-3B05-082A4743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903" y="3588814"/>
            <a:ext cx="3101609" cy="8154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2DB9D-38C3-E167-2498-3E205503C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333" y="4543647"/>
            <a:ext cx="3109229" cy="8230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972D0F-E188-CD84-BCB1-E3539BB04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415" y="2603498"/>
            <a:ext cx="3093988" cy="276317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E1FAFA-2D38-D668-B507-B9FBF6E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04" y="2603499"/>
            <a:ext cx="3546546" cy="381675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Budget – Left Leaning Tail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Revenue – Left Leaning Tail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Runtime – Left Leaning Tail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Popularity – Left Leaning Tail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Rating – Right Leaning Tail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Vote Count – Left Leaning Tail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FD06C7-5FD0-30FF-913D-ACD71AF41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902" y="5506100"/>
            <a:ext cx="3101609" cy="8001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AC1BFD-B33C-FB92-8620-E7CDE4C59B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415" y="5506100"/>
            <a:ext cx="3132091" cy="83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279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Compare using PMF</a:t>
            </a:r>
            <a:endParaRPr lang="en-US" sz="3100" cap="non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E1FAFA-2D38-D668-B507-B9FBF6E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04" y="2603499"/>
            <a:ext cx="2565091" cy="3816755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We are comparing English movies budget against Non-English movies budget using PMF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 are plotting the PMF of English movies and the Non-English movies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 can see that English movies have a budget that is higher than Non-English movies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F609186C-20BA-4D82-7B5B-BFF8AD32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29" y="2775784"/>
            <a:ext cx="4722144" cy="3108547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B79D65BF-0F02-B01F-D825-5447639A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548" y="2775784"/>
            <a:ext cx="4039148" cy="29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7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cap="none" dirty="0"/>
              <a:t>CDF &amp; Analytical Distribution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E1FAFA-2D38-D668-B507-B9FBF6E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423604"/>
            <a:ext cx="3481054" cy="3897297"/>
          </a:xfrm>
        </p:spPr>
        <p:txBody>
          <a:bodyPr anchor="ctr">
            <a:normAutofit/>
          </a:bodyPr>
          <a:lstStyle/>
          <a:p>
            <a:r>
              <a:rPr lang="en-US" sz="1600" dirty="0"/>
              <a:t>We are creating a CDF of Budget variable and we plot them against the Budget variable</a:t>
            </a:r>
          </a:p>
          <a:p>
            <a:r>
              <a:rPr lang="en-US" sz="1600" dirty="0"/>
              <a:t>We can see that 90% of the movies have a budget less than 100,000,000</a:t>
            </a:r>
          </a:p>
          <a:p>
            <a:r>
              <a:rPr lang="en-US" sz="1600" dirty="0"/>
              <a:t>We then create a model and plot the analytical distribution against the model and data</a:t>
            </a:r>
          </a:p>
          <a:p>
            <a:r>
              <a:rPr lang="en-US" sz="1600" dirty="0"/>
              <a:t>The model is very close to the data</a:t>
            </a:r>
          </a:p>
        </p:txBody>
      </p:sp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93F49797-B85A-9DA7-3798-2C93A33C0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956" y="3292233"/>
            <a:ext cx="2997538" cy="2034598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46BE4CD9-BCCC-53A3-8541-53702B51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220" y="3292233"/>
            <a:ext cx="2997538" cy="2034598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93345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Scatter Plots</a:t>
            </a:r>
            <a:endParaRPr lang="en-US" sz="3100" cap="non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E1FAFA-2D38-D668-B507-B9FBF6E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04" y="2287831"/>
            <a:ext cx="3484403" cy="3669086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dirty="0"/>
              <a:t>We create individual scatter plots for Budget and Revenue and as we can that there are a very few outliers for Budget but for Revenue there are many outliers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Then we create a scatter plot of Budget against Revenue and as we can see they are very close and there are very few outliers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Then we create a Percentile plot, and we can clearly see that Budget and Revenue have a very linear relationship without any extremes</a:t>
            </a:r>
          </a:p>
          <a:p>
            <a:pPr>
              <a:lnSpc>
                <a:spcPct val="90000"/>
              </a:lnSpc>
            </a:pPr>
            <a:r>
              <a:rPr lang="en-US" sz="1200" dirty="0"/>
              <a:t>We have a positive correlation as per the plots and the below values. Since we have outliers, the Pearson Correlation is higher than Spearman Correlation which is more robust to outliers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8D1F793-AD18-A35F-0988-D7D93068F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937" y="2379314"/>
            <a:ext cx="3037725" cy="2099371"/>
          </a:xfrm>
          <a:prstGeom prst="rect">
            <a:avLst/>
          </a:prstGeom>
          <a:ln>
            <a:noFill/>
          </a:ln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F9937C9C-6731-F261-778C-F25468398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064" y="2287831"/>
            <a:ext cx="2883029" cy="2181277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BA27F88-DB87-9B37-45A7-7D7BDE56E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502" y="4631669"/>
            <a:ext cx="2856656" cy="2195659"/>
          </a:xfrm>
          <a:prstGeom prst="rect">
            <a:avLst/>
          </a:prstGeom>
          <a:ln>
            <a:noFill/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4D4C9E2-C551-6A92-7CE3-A5741D1DB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064" y="4611398"/>
            <a:ext cx="2883029" cy="2215930"/>
          </a:xfrm>
          <a:prstGeom prst="rect">
            <a:avLst/>
          </a:prstGeom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90F5E7-3EA8-FA16-6147-BFBF259A2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304" y="6031962"/>
            <a:ext cx="3246401" cy="4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1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74490-302C-4A2A-B15F-E6C273E45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cap="none" dirty="0">
                <a:solidFill>
                  <a:srgbClr val="EBEBEB"/>
                </a:solidFill>
              </a:rPr>
              <a:t>Hypothesis Test &amp; Regression Analysis</a:t>
            </a:r>
            <a:endParaRPr lang="en-US" sz="3100" cap="non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6E1FAFA-2D38-D668-B507-B9FBF6E92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304" y="2250543"/>
            <a:ext cx="6405156" cy="3240419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We conduct the Permutation Hypothesis Test and compute the P-Value of an observed difference in means and we assume no difference between the groups and generate results by shuffling the data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 get a value of 0.001 which is very close to 0 which indicates that our null hypothesis is rejected, and our test is statistically significant.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For Regression Analysis we perform against Budget and Revenue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We get a high condition number and that indicates a strong multicollinearity and a high degree of correlation between Budget and Revenue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305893-5464-DAEB-1BF0-A64D4364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16" y="2404595"/>
            <a:ext cx="4442844" cy="2362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20C370-A2FA-1598-2EDF-A9723632B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0615" y="4766999"/>
            <a:ext cx="4442845" cy="723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7FAA1E-19CF-8E5C-995D-719D671DA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616" y="5490962"/>
            <a:ext cx="4442844" cy="12693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FD71BD-1F83-BF85-C3F1-8F0ECEC53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304" y="5490962"/>
            <a:ext cx="6609343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656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666C14-7219-46F1-8169-9E45DA110A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0CEB4-BFAC-4014-9B69-2CFFE0B783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F44B8C88-7AFD-4F93-AF50-E36A0AADA3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 design</Template>
  <TotalTime>453</TotalTime>
  <Words>717</Words>
  <Application>Microsoft Office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 Boardroom</vt:lpstr>
      <vt:lpstr>EDA TMDB 5000 Dataset</vt:lpstr>
      <vt:lpstr>Contents</vt:lpstr>
      <vt:lpstr>Dataset &amp; Variables</vt:lpstr>
      <vt:lpstr>Histogram</vt:lpstr>
      <vt:lpstr>Descriptive Characteristics</vt:lpstr>
      <vt:lpstr>Compare using PMF</vt:lpstr>
      <vt:lpstr>CDF &amp; Analytical Distribution</vt:lpstr>
      <vt:lpstr>Scatter Plots</vt:lpstr>
      <vt:lpstr>Hypothesis Test &amp; Regression Analysis</vt:lpstr>
      <vt:lpstr>Conclusion &amp;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Pandemic Spreads be predicted?</dc:title>
  <dc:creator>Swetha Moorthi</dc:creator>
  <cp:lastModifiedBy>Muthukumar Kadhirvel</cp:lastModifiedBy>
  <cp:revision>27</cp:revision>
  <dcterms:created xsi:type="dcterms:W3CDTF">2021-10-31T21:41:04Z</dcterms:created>
  <dcterms:modified xsi:type="dcterms:W3CDTF">2023-04-13T04:24:34Z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